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7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8" r:id="rId34"/>
    <p:sldId id="286" r:id="rId35"/>
    <p:sldId id="287" r:id="rId36"/>
  </p:sldIdLst>
  <p:sldSz cx="12192000" cy="6858000"/>
  <p:notesSz cx="6858000" cy="12192000"/>
  <p:custDataLst>
    <p:tags r:id="rId41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gs" Target="tags/tag1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e735b5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第二讲 七年级（上）Units 5—9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e735b5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第二讲 七年级（上）Units 5—9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9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6894bbf0?vcp=1&amp;pid=d67bea7bc&amp;color=0,0,0&amp;mp=1&amp;vtp=1&amp;bt=1&amp;bbb=1&amp;hb=1"/>
          <p:cNvSpPr/>
          <p:nvPr/>
        </p:nvSpPr>
        <p:spPr>
          <a:xfrm>
            <a:off x="502920" y="20293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动物们看起来都很悲伤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我也喜欢帮助动物和它们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的主人感觉更好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这就是为什么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熟食的味道往往与生食不同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859e410c?vcp=1&amp;pid=d67bea7b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859e410c?vcp=1&amp;pid=d67bea7b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graphicFrame>
        <p:nvGraphicFramePr>
          <p:cNvPr id="12" name="QM_6_BD.21_1#ab00e57b1?colgroup=36&amp;vcp=1&amp;pid=1859e410c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22_1#462f53a3e?vcp=1&amp;pid=ab00e57b1&amp;color=0,0,0&amp;vtp=1&amp;bbb=1"/>
          <p:cNvSpPr/>
          <p:nvPr/>
        </p:nvSpPr>
        <p:spPr>
          <a:xfrm>
            <a:off x="502920" y="20701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matches.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snakes.</a:t>
            </a:r>
            <a:endParaRPr lang="en-US" altLang="zh-CN" sz="2400" dirty="0"/>
          </a:p>
        </p:txBody>
      </p:sp>
      <p:sp>
        <p:nvSpPr>
          <p:cNvPr id="6" name="QB_7_AN.23_1#462f53a3e.blank?vcp=1&amp;pid=ab00e57b1&amp;color=0,0,0&amp;vpa=11&amp;vtp=1&amp;bbb=1"/>
          <p:cNvSpPr/>
          <p:nvPr/>
        </p:nvSpPr>
        <p:spPr>
          <a:xfrm>
            <a:off x="2595087" y="2042160"/>
            <a:ext cx="10017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endParaRPr lang="en-US" altLang="zh-CN" sz="2400" dirty="0"/>
          </a:p>
        </p:txBody>
      </p:sp>
      <p:sp>
        <p:nvSpPr>
          <p:cNvPr id="8" name="QB_7_AN.25_1#462f53a3e.blank?vcp=1&amp;pid=ab00e57b1&amp;color=0,0,0&amp;vpa=12&amp;vtp=1&amp;bbb=1"/>
          <p:cNvSpPr/>
          <p:nvPr/>
        </p:nvSpPr>
        <p:spPr>
          <a:xfrm>
            <a:off x="4514564" y="2600960"/>
            <a:ext cx="11207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endParaRPr lang="en-US" altLang="zh-CN" sz="2400" dirty="0"/>
          </a:p>
        </p:txBody>
      </p:sp>
      <p:sp>
        <p:nvSpPr>
          <p:cNvPr id="10" name="QB_7_AN.27_1#462f53a3e.blank?vcp=1&amp;pid=ab00e57b1&amp;color=0,0,0&amp;vpa=13&amp;vtp=1&amp;bbb=1"/>
          <p:cNvSpPr/>
          <p:nvPr/>
        </p:nvSpPr>
        <p:spPr>
          <a:xfrm>
            <a:off x="2138839" y="3159760"/>
            <a:ext cx="642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endParaRPr lang="en-US" altLang="zh-CN" sz="2400" dirty="0"/>
          </a:p>
        </p:txBody>
      </p:sp>
      <p:sp>
        <p:nvSpPr>
          <p:cNvPr id="4" name="QB_7_AN.29_1#462f53a3e.blank?vcp=1&amp;pid=ab00e57b1&amp;color=0,0,0&amp;vpa=14&amp;vtp=1&amp;bbb=1"/>
          <p:cNvSpPr/>
          <p:nvPr/>
        </p:nvSpPr>
        <p:spPr>
          <a:xfrm>
            <a:off x="9058752" y="3718560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</a:t>
            </a:r>
            <a:endParaRPr lang="en-US" altLang="zh-CN" sz="2400" dirty="0"/>
          </a:p>
        </p:txBody>
      </p:sp>
      <p:sp>
        <p:nvSpPr>
          <p:cNvPr id="14" name="QB_7_AN.31_1#462f53a3e.blank?vcp=1&amp;pid=ab00e57b1&amp;color=0,0,0&amp;vpa=15&amp;vtp=1&amp;bbb=1"/>
          <p:cNvSpPr/>
          <p:nvPr/>
        </p:nvSpPr>
        <p:spPr>
          <a:xfrm>
            <a:off x="1487963" y="4277360"/>
            <a:ext cx="896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endParaRPr lang="en-US" altLang="zh-CN" sz="2400" dirty="0"/>
          </a:p>
        </p:txBody>
      </p:sp>
      <p:sp>
        <p:nvSpPr>
          <p:cNvPr id="16" name="QB_7_AN.33_1#462f53a3e.blank?vcp=1&amp;pid=ab00e57b1&amp;color=0,0,0&amp;vpa=16&amp;vtp=1&amp;bbb=1"/>
          <p:cNvSpPr/>
          <p:nvPr/>
        </p:nvSpPr>
        <p:spPr>
          <a:xfrm>
            <a:off x="2610327" y="4814570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4" grpId="0" animBg="1" build="p"/>
      <p:bldP spid="14" grpId="0" animBg="1" build="p"/>
      <p:bldP spid="1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4_1#012db6d38?vcp=1&amp;pid=ab00e57b1&amp;color=0,0,0&amp;mp=1&amp;vtp=1&amp;bt=1&amp;bbb=1"/>
          <p:cNvSpPr/>
          <p:nvPr/>
        </p:nvSpPr>
        <p:spPr>
          <a:xfrm>
            <a:off x="502920" y="26160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snacks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desserts,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（taste）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idea.（盲填）</a:t>
            </a:r>
            <a:endParaRPr lang="en-US" altLang="zh-CN" sz="2400" dirty="0"/>
          </a:p>
        </p:txBody>
      </p:sp>
      <p:sp>
        <p:nvSpPr>
          <p:cNvPr id="3" name="QB_7_AN.35_1#012db6d38.blank?vcp=1&amp;pid=ab00e57b1&amp;color=0,0,0&amp;mp=1&amp;vpa=17&amp;vtp=1&amp;bbb=1"/>
          <p:cNvSpPr/>
          <p:nvPr/>
        </p:nvSpPr>
        <p:spPr>
          <a:xfrm>
            <a:off x="2723039" y="2588135"/>
            <a:ext cx="896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endParaRPr lang="en-US" altLang="zh-CN" sz="2400" dirty="0"/>
          </a:p>
        </p:txBody>
      </p:sp>
      <p:sp>
        <p:nvSpPr>
          <p:cNvPr id="5" name="QB_7_AN.37_1#012db6d38.blank?vcp=1&amp;pid=ab00e57b1&amp;color=0,0,0&amp;vpa=18&amp;vtp=1&amp;bbb=1"/>
          <p:cNvSpPr/>
          <p:nvPr/>
        </p:nvSpPr>
        <p:spPr>
          <a:xfrm>
            <a:off x="532288" y="3705735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tastes</a:t>
            </a:r>
            <a:endParaRPr lang="en-US" altLang="zh-CN" sz="2400" dirty="0"/>
          </a:p>
        </p:txBody>
      </p:sp>
      <p:sp>
        <p:nvSpPr>
          <p:cNvPr id="7" name="QB_7_AN.39_1#012db6d38.blank?vcp=1&amp;pid=ab00e57b1&amp;color=0,0,0&amp;vpa=19&amp;vtp=1&amp;bbb=1"/>
          <p:cNvSpPr/>
          <p:nvPr/>
        </p:nvSpPr>
        <p:spPr>
          <a:xfrm>
            <a:off x="3950176" y="4242945"/>
            <a:ext cx="693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f28dde62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1f28dde62?vcp=1&amp;pid=b6fb1a7d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need的用法</a:t>
            </a:r>
            <a:endParaRPr lang="en-US" altLang="zh-CN" sz="2800" dirty="0"/>
          </a:p>
        </p:txBody>
      </p:sp>
      <p:pic>
        <p:nvPicPr>
          <p:cNvPr id="4" name="P_5_BD#4e8f1e94a?htil=2&amp;vcp=1&amp;pid=1f28dde6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8298" y="1344676"/>
            <a:ext cx="5193792" cy="501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4e8f1e94a?htil=2&amp;vcp=1&amp;pid=1f28dde62&amp;color=0,0,0&amp;vtp=1&amp;bbb=1&amp;hb=1"/>
          <p:cNvSpPr/>
          <p:nvPr/>
        </p:nvSpPr>
        <p:spPr>
          <a:xfrm>
            <a:off x="502920" y="1308100"/>
            <a:ext cx="5852160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我们需要知道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我们的父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母努力工作赚钱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而钱有一天可能会用完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我今天一定要去学校吗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needn't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Saturday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因为今天是周六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d8136ea6?vcp=1&amp;pid=1f28dde6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d8136ea6?vcp=1&amp;pid=1f28dde6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40_1#81045c261?vcp=1&amp;pid=5d8136ea6&amp;color=0,0,0&amp;vtp=1&amp;bb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（clean）.They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dirty.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directly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him;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satisfy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（need）.</a:t>
            </a:r>
            <a:endParaRPr lang="en-US" altLang="zh-CN" sz="2400" dirty="0"/>
          </a:p>
        </p:txBody>
      </p:sp>
      <p:sp>
        <p:nvSpPr>
          <p:cNvPr id="5" name="QB_6_AN.41_1#81045c261.blank?vcp=1&amp;pid=5d8136ea6&amp;color=0,0,0&amp;vpa=20&amp;vtp=1&amp;bbb=1"/>
          <p:cNvSpPr/>
          <p:nvPr/>
        </p:nvSpPr>
        <p:spPr>
          <a:xfrm>
            <a:off x="3078639" y="1292860"/>
            <a:ext cx="9509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endParaRPr lang="en-US" altLang="zh-CN" sz="2400" dirty="0"/>
          </a:p>
        </p:txBody>
      </p:sp>
      <p:sp>
        <p:nvSpPr>
          <p:cNvPr id="7" name="QB_6_AN.43_1#81045c261.blank?vcp=1&amp;pid=5d8136ea6&amp;color=0,0,0&amp;vpa=21&amp;vtp=1&amp;bbb=1"/>
          <p:cNvSpPr/>
          <p:nvPr/>
        </p:nvSpPr>
        <p:spPr>
          <a:xfrm>
            <a:off x="3394551" y="1838960"/>
            <a:ext cx="32353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cleaning/to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cleaned</a:t>
            </a:r>
            <a:endParaRPr lang="en-US" altLang="zh-CN" sz="2400" dirty="0"/>
          </a:p>
        </p:txBody>
      </p:sp>
      <p:sp>
        <p:nvSpPr>
          <p:cNvPr id="9" name="QB_6_AN.45_1#81045c261.blank?vcp=1&amp;pid=5d8136ea6&amp;color=0,0,0&amp;vpa=22&amp;vtp=1&amp;bbb=1"/>
          <p:cNvSpPr/>
          <p:nvPr/>
        </p:nvSpPr>
        <p:spPr>
          <a:xfrm>
            <a:off x="7423627" y="2410460"/>
            <a:ext cx="9509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endParaRPr lang="en-US" altLang="zh-CN" sz="2400" dirty="0"/>
          </a:p>
        </p:txBody>
      </p:sp>
      <p:sp>
        <p:nvSpPr>
          <p:cNvPr id="11" name="QB_6_AN.47_1#81045c261.blank?vcp=1&amp;pid=5d8136ea6&amp;color=0,0,0&amp;vpa=23&amp;vtp=1&amp;bbb=1"/>
          <p:cNvSpPr/>
          <p:nvPr/>
        </p:nvSpPr>
        <p:spPr>
          <a:xfrm>
            <a:off x="6595968" y="294767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endParaRPr lang="en-US" altLang="zh-CN" sz="2400" dirty="0"/>
          </a:p>
        </p:txBody>
      </p:sp>
      <p:sp>
        <p:nvSpPr>
          <p:cNvPr id="12" name="QB_6_BD.48_1#2446a2e30?sp=1&amp;vcp=1&amp;pid=5d8136ea6&amp;color=0,0,0&amp;vtp=1&amp;bbb=1"/>
          <p:cNvSpPr/>
          <p:nvPr/>
        </p:nvSpPr>
        <p:spPr>
          <a:xfrm>
            <a:off x="502920" y="35170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tomorrow.（盲填）</a:t>
            </a:r>
            <a:endParaRPr lang="en-US" altLang="zh-CN" sz="2400" dirty="0"/>
          </a:p>
        </p:txBody>
      </p:sp>
      <p:sp>
        <p:nvSpPr>
          <p:cNvPr id="13" name="QB_6_AN.49_1#2446a2e30.blank?vcp=1&amp;pid=5d8136ea6&amp;color=0,0,0&amp;vpa=24&amp;vtp=1&amp;bbb=1"/>
          <p:cNvSpPr/>
          <p:nvPr/>
        </p:nvSpPr>
        <p:spPr>
          <a:xfrm>
            <a:off x="2238852" y="4026281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needn't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0_1#c8731b8a3?vcp=1&amp;pid=5d8136ea6&amp;color=0,0,0&amp;vtp=1&amp;bt=1&amp;bbb=1&amp;hb=1"/>
          <p:cNvSpPr/>
          <p:nvPr/>
        </p:nvSpPr>
        <p:spPr>
          <a:xfrm>
            <a:off x="502920" y="20674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distance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expensive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uncomfortable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（自立的）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life.（盲填）</a:t>
            </a:r>
            <a:endParaRPr lang="en-US" altLang="zh-CN" sz="2400" dirty="0"/>
          </a:p>
        </p:txBody>
      </p:sp>
      <p:sp>
        <p:nvSpPr>
          <p:cNvPr id="3" name="QB_6_AN.51_1#c8731b8a3.blank?vcp=1&amp;pid=5d8136ea6&amp;color=0,0,0&amp;vpa=25&amp;vtp=1&amp;bbb=1"/>
          <p:cNvSpPr/>
          <p:nvPr/>
        </p:nvSpPr>
        <p:spPr>
          <a:xfrm>
            <a:off x="3032602" y="203949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5" name="QB_6_AN.53_1#c8731b8a3.blank?vcp=1&amp;pid=5d8136ea6&amp;color=0,0,0&amp;vpa=26&amp;vtp=1&amp;bbb=1"/>
          <p:cNvSpPr/>
          <p:nvPr/>
        </p:nvSpPr>
        <p:spPr>
          <a:xfrm>
            <a:off x="3264376" y="3157096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7" name="QB_6_AN.55_1#c8731b8a3.blank?vcp=1&amp;pid=5d8136ea6&amp;color=0,0,0&amp;vpa=27&amp;vtp=1&amp;bbb=1"/>
          <p:cNvSpPr/>
          <p:nvPr/>
        </p:nvSpPr>
        <p:spPr>
          <a:xfrm>
            <a:off x="9215343" y="4274695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7cca6a56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c7cca6a56?vcp=1&amp;pid=b6fb1a7d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busy的用法</a:t>
            </a:r>
            <a:endParaRPr lang="en-US" altLang="zh-CN" sz="2800" dirty="0"/>
          </a:p>
        </p:txBody>
      </p:sp>
      <p:pic>
        <p:nvPicPr>
          <p:cNvPr id="4" name="P_5_BD#711ddc241?vcp=1&amp;pid=c7cca6a5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712" y="1435100"/>
            <a:ext cx="5376672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711ddc241?vcp=1&amp;pid=c7cca6a56&amp;color=0,0,0&amp;vtp=1&amp;bbb=1&amp;hb=1"/>
          <p:cNvSpPr/>
          <p:nvPr/>
        </p:nvSpPr>
        <p:spPr>
          <a:xfrm>
            <a:off x="502920" y="40640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以每小时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480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千米的速度飞行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避开交通信号灯和繁忙的道路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交通比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平常更繁忙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公共汽车上有更多的人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703ab71e9?vcp=1&amp;pid=c7cca6a5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703ab71e9?vcp=1&amp;pid=c7cca6a5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56_1#643bc6b1a?vcp=1&amp;pid=703ab71e9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（warn）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telecom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fraud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（电信诈骗）.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（busy）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（busy）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（busy/free）,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housework.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friends.（盲填）</a:t>
            </a:r>
            <a:endParaRPr lang="en-US" altLang="zh-CN" sz="2400" dirty="0"/>
          </a:p>
        </p:txBody>
      </p:sp>
      <p:sp>
        <p:nvSpPr>
          <p:cNvPr id="5" name="QB_6_AN.57_1#643bc6b1a.blank?vcp=1&amp;pid=703ab71e9&amp;color=0,0,0&amp;vpa=28&amp;vtp=1&amp;bbb=1"/>
          <p:cNvSpPr/>
          <p:nvPr/>
        </p:nvSpPr>
        <p:spPr>
          <a:xfrm>
            <a:off x="3661251" y="1280160"/>
            <a:ext cx="1304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warning</a:t>
            </a:r>
            <a:endParaRPr lang="en-US" altLang="zh-CN" sz="2400" dirty="0"/>
          </a:p>
        </p:txBody>
      </p:sp>
      <p:sp>
        <p:nvSpPr>
          <p:cNvPr id="7" name="QB_6_AN.59_1#643bc6b1a.blank?vcp=1&amp;pid=703ab71e9&amp;color=0,0,0&amp;vpa=29&amp;vtp=1&amp;bbb=1"/>
          <p:cNvSpPr/>
          <p:nvPr/>
        </p:nvSpPr>
        <p:spPr>
          <a:xfrm>
            <a:off x="2272189" y="2397760"/>
            <a:ext cx="8318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endParaRPr lang="en-US" altLang="zh-CN" sz="2400" dirty="0"/>
          </a:p>
        </p:txBody>
      </p:sp>
      <p:sp>
        <p:nvSpPr>
          <p:cNvPr id="9" name="QB_6_AN.61_1#643bc6b1a.blank?vcp=1&amp;pid=703ab71e9&amp;color=0,0,0&amp;vpa=30&amp;vtp=1&amp;bbb=1"/>
          <p:cNvSpPr/>
          <p:nvPr/>
        </p:nvSpPr>
        <p:spPr>
          <a:xfrm>
            <a:off x="5102701" y="2969260"/>
            <a:ext cx="1033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busier</a:t>
            </a:r>
            <a:endParaRPr lang="en-US" altLang="zh-CN" sz="2400" dirty="0"/>
          </a:p>
        </p:txBody>
      </p:sp>
      <p:sp>
        <p:nvSpPr>
          <p:cNvPr id="11" name="QB_6_AN.63_1#643bc6b1a.blank?vcp=1&amp;pid=703ab71e9&amp;color=0,0,0&amp;vpa=31&amp;vtp=1&amp;bbb=1"/>
          <p:cNvSpPr/>
          <p:nvPr/>
        </p:nvSpPr>
        <p:spPr>
          <a:xfrm>
            <a:off x="2300764" y="3528060"/>
            <a:ext cx="7215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endParaRPr lang="en-US" altLang="zh-CN" sz="2400" dirty="0"/>
          </a:p>
        </p:txBody>
      </p:sp>
      <p:sp>
        <p:nvSpPr>
          <p:cNvPr id="13" name="QB_6_AN.65_1#643bc6b1a.blank?vcp=1&amp;pid=703ab71e9&amp;color=0,0,0&amp;vpa=32&amp;vtp=1&amp;bbb=1"/>
          <p:cNvSpPr/>
          <p:nvPr/>
        </p:nvSpPr>
        <p:spPr>
          <a:xfrm>
            <a:off x="4586764" y="4086860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79790147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179790147?vcp=1&amp;pid=b6fb1a7d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辨析-ing形容词与-ed形容词</a:t>
            </a:r>
            <a:endParaRPr lang="en-US" altLang="zh-CN" sz="2800" dirty="0"/>
          </a:p>
        </p:txBody>
      </p:sp>
      <p:graphicFrame>
        <p:nvGraphicFramePr>
          <p:cNvPr id="19" name="P_5_BD#880b5e598?colgroup=7,20,7&amp;vcp=1&amp;pid=179790147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37392" cy="2411857"/>
        </p:xfrm>
        <a:graphic>
          <a:graphicData uri="http://schemas.openxmlformats.org/drawingml/2006/table">
            <a:tbl>
              <a:tblPr/>
              <a:tblGrid>
                <a:gridCol w="2331720"/>
                <a:gridCol w="6473952"/>
                <a:gridCol w="23317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能否作定语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-ing形容词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主要用于表示事物的性质或特征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若用它们说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明人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则表示此人具有此性质或特征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-ed形容词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通常用于说明人的状态或感受等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不用于说明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一般不作定语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8624db19?vcp=1&amp;pid=17979014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8624db19?vcp=1&amp;pid=17979014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66_1#d29b5b378?vcp=1&amp;pid=c8624db19&amp;color=0,0,0&amp;vtp=1&amp;bb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（bore）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bored.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（surprise）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（excite）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这是一个多么令人感动的故事啊！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（汉译英）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5" name="QB_6_AN.67_1#d29b5b378.blank?vcp=1&amp;pid=c8624db19&amp;color=0,0,0&amp;vpa=33&amp;vtp=1&amp;bbb=1"/>
          <p:cNvSpPr/>
          <p:nvPr/>
        </p:nvSpPr>
        <p:spPr>
          <a:xfrm>
            <a:off x="4047014" y="1280160"/>
            <a:ext cx="1084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boring</a:t>
            </a:r>
            <a:endParaRPr lang="en-US" altLang="zh-CN" sz="2400" dirty="0"/>
          </a:p>
        </p:txBody>
      </p:sp>
      <p:sp>
        <p:nvSpPr>
          <p:cNvPr id="7" name="QB_6_AN.69_1#d29b5b378.blank?vcp=1&amp;pid=c8624db19&amp;color=0,0,0&amp;vpa=34&amp;vtp=1&amp;bbb=1"/>
          <p:cNvSpPr/>
          <p:nvPr/>
        </p:nvSpPr>
        <p:spPr>
          <a:xfrm>
            <a:off x="1962054" y="1838960"/>
            <a:ext cx="1457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endParaRPr lang="en-US" altLang="zh-CN" sz="2400" dirty="0"/>
          </a:p>
        </p:txBody>
      </p:sp>
      <p:sp>
        <p:nvSpPr>
          <p:cNvPr id="9" name="QB_6_AN.71_1#d29b5b378.blank?vcp=1&amp;pid=c8624db19&amp;color=0,0,0&amp;vpa=35&amp;vtp=1&amp;bbb=1"/>
          <p:cNvSpPr/>
          <p:nvPr/>
        </p:nvSpPr>
        <p:spPr>
          <a:xfrm>
            <a:off x="3234214" y="2397760"/>
            <a:ext cx="12350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endParaRPr lang="en-US" altLang="zh-CN" sz="2400" dirty="0"/>
          </a:p>
        </p:txBody>
      </p:sp>
      <p:sp>
        <p:nvSpPr>
          <p:cNvPr id="12" name="QB_6_AN.73_1#d29b5b378.blank?vcp=1&amp;pid=c8624db19&amp;color=0,0,0&amp;vpa=36&amp;vtp=1&amp;bbb=1"/>
          <p:cNvSpPr/>
          <p:nvPr/>
        </p:nvSpPr>
        <p:spPr>
          <a:xfrm>
            <a:off x="544988" y="4052570"/>
            <a:ext cx="39878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130a2a3b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2130a2a3b?vcp=1&amp;pid=b6fb1a7d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重点6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辨析watch、look、see与read</a:t>
            </a:r>
            <a:endParaRPr lang="en-US" altLang="zh-CN" sz="2800" dirty="0"/>
          </a:p>
        </p:txBody>
      </p:sp>
      <p:graphicFrame>
        <p:nvGraphicFramePr>
          <p:cNvPr id="21" name="P_5_BD#f2c2988f4?colgroup=5,29&amp;vcp=1&amp;pid=2130a2a3b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46536" cy="2450211"/>
        </p:xfrm>
        <a:graphic>
          <a:graphicData uri="http://schemas.openxmlformats.org/drawingml/2006/table">
            <a:tbl>
              <a:tblPr/>
              <a:tblGrid>
                <a:gridCol w="1911096"/>
                <a:gridCol w="92354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意为“注视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观看”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常用搭配有watch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TV/games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意为“看”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强调“看”的动作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常用搭配为look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意为“看见”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强调“看”的结果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常用搭配为see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sb.do/doing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意为“阅读”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常指读纸类文本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表示看信息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读懂等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2c2988f4?vcp=1&amp;pid=2130a2a3b&amp;color=0,0,0&amp;vtp=1&amp;bt=1&amp;bb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look用法归纳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1.作名词，表示“看;瞧”。常用搭配如下: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have/take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sb./sth.）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看一看（某人/某物）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have/take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四下察看；参观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37175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2.作实义动词，表示“看;望;寻找”。常见的含有look的短语有: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37175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参观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for寻找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37175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浏览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out小心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37175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up查阅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to期待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37175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over检查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照顾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37175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看起来像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回顾；回头看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c4962822?vcp=1&amp;pid=2130a2a3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c4962822?vcp=1&amp;pid=2130a2a3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graphicFrame>
        <p:nvGraphicFramePr>
          <p:cNvPr id="23" name="QM_6_BD.74_1#3e781355b?colgroup=36&amp;vcp=1&amp;pid=9c4962822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75_1#72e552a49?vcp=1&amp;pid=3e781355b&amp;color=0,0,0&amp;vtp=1&amp;bbb=1"/>
          <p:cNvSpPr/>
          <p:nvPr/>
        </p:nvSpPr>
        <p:spPr>
          <a:xfrm>
            <a:off x="502920" y="20701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unhappy.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blackboard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clearly,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carefully.</a:t>
            </a:r>
            <a:endParaRPr lang="en-US" altLang="zh-CN" sz="2400" dirty="0"/>
          </a:p>
        </p:txBody>
      </p:sp>
      <p:sp>
        <p:nvSpPr>
          <p:cNvPr id="6" name="QB_7_AN.76_1#72e552a49.blank?vcp=1&amp;pid=3e781355b&amp;color=0,0,0&amp;vpa=37&amp;vtp=1&amp;bbb=1"/>
          <p:cNvSpPr/>
          <p:nvPr/>
        </p:nvSpPr>
        <p:spPr>
          <a:xfrm>
            <a:off x="5988526" y="2029460"/>
            <a:ext cx="12136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8" name="QB_7_AN.78_1#72e552a49.blank?vcp=1&amp;pid=3e781355b&amp;color=0,0,0&amp;vpa=38&amp;vtp=1&amp;bbb=1"/>
          <p:cNvSpPr/>
          <p:nvPr/>
        </p:nvSpPr>
        <p:spPr>
          <a:xfrm>
            <a:off x="10110501" y="2600960"/>
            <a:ext cx="1473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watch/see</a:t>
            </a:r>
            <a:endParaRPr lang="en-US" altLang="zh-CN" sz="2400" dirty="0"/>
          </a:p>
        </p:txBody>
      </p:sp>
      <p:sp>
        <p:nvSpPr>
          <p:cNvPr id="10" name="QB_7_AN.80_1#72e552a49.blank?vcp=1&amp;pid=3e781355b&amp;color=0,0,0&amp;vpa=39&amp;vtp=1&amp;bbb=1"/>
          <p:cNvSpPr/>
          <p:nvPr/>
        </p:nvSpPr>
        <p:spPr>
          <a:xfrm>
            <a:off x="2453164" y="371856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endParaRPr lang="en-US" altLang="zh-CN" sz="2400" dirty="0"/>
          </a:p>
        </p:txBody>
      </p:sp>
      <p:sp>
        <p:nvSpPr>
          <p:cNvPr id="12" name="QB_7_AN.82_1#72e552a49.blank?vcp=1&amp;pid=3e781355b&amp;color=0,0,0&amp;vpa=40&amp;vtp=1&amp;bbb=1"/>
          <p:cNvSpPr/>
          <p:nvPr/>
        </p:nvSpPr>
        <p:spPr>
          <a:xfrm>
            <a:off x="862488" y="4255770"/>
            <a:ext cx="898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QM_6_BD.83_1#048507063?colgroup=36&amp;vcp=1&amp;pid=9c4962822&amp;color=0,0,0&amp;vtp=1&amp;bt=1&amp;bbb=1"/>
          <p:cNvGraphicFramePr>
            <a:graphicFrameLocks noGrp="1"/>
          </p:cNvGraphicFramePr>
          <p:nvPr/>
        </p:nvGraphicFramePr>
        <p:xfrm>
          <a:off x="502920" y="1460121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BD.84_1#5cdaa7d1b?vcp=1&amp;pid=048507063&amp;color=0,0,0&amp;vtp=1&amp;bbb=1"/>
          <p:cNvSpPr/>
          <p:nvPr/>
        </p:nvSpPr>
        <p:spPr>
          <a:xfrm>
            <a:off x="502920" y="208801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shops.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chores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treasure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field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now!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breakfast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4" name="QB_7_AN.85_1#5cdaa7d1b.blank?vcp=1&amp;pid=048507063&amp;color=0,0,0&amp;vpa=41&amp;vtp=1&amp;bbb=1"/>
          <p:cNvSpPr/>
          <p:nvPr/>
        </p:nvSpPr>
        <p:spPr>
          <a:xfrm>
            <a:off x="2313464" y="2060070"/>
            <a:ext cx="1164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endParaRPr lang="en-US" altLang="zh-CN" sz="2400" dirty="0"/>
          </a:p>
        </p:txBody>
      </p:sp>
      <p:sp>
        <p:nvSpPr>
          <p:cNvPr id="6" name="QB_7_AN.87_1#5cdaa7d1b.blank?vcp=1&amp;pid=048507063&amp;color=0,0,0&amp;vpa=42&amp;vtp=1&amp;bbb=1"/>
          <p:cNvSpPr/>
          <p:nvPr/>
        </p:nvSpPr>
        <p:spPr>
          <a:xfrm>
            <a:off x="1200626" y="3177668"/>
            <a:ext cx="846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endParaRPr lang="en-US" altLang="zh-CN" sz="2400" dirty="0"/>
          </a:p>
        </p:txBody>
      </p:sp>
      <p:sp>
        <p:nvSpPr>
          <p:cNvPr id="8" name="QB_7_AN.89_1#5cdaa7d1b.blank?vcp=1&amp;pid=048507063&amp;color=0,0,0&amp;vpa=43&amp;vtp=1&amp;bbb=1"/>
          <p:cNvSpPr/>
          <p:nvPr/>
        </p:nvSpPr>
        <p:spPr>
          <a:xfrm>
            <a:off x="3767614" y="3723769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10" name="QB_7_AN.91_1#5cdaa7d1b.blank?vcp=1&amp;pid=048507063&amp;color=0,0,0&amp;vpa=44&amp;vtp=1&amp;bbb=1"/>
          <p:cNvSpPr/>
          <p:nvPr/>
        </p:nvSpPr>
        <p:spPr>
          <a:xfrm>
            <a:off x="6340951" y="4854069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2" name="QB_7_AN.93_1#5cdaa7d1b.blank?vcp=1&amp;pid=048507063&amp;color=0,0,0&amp;vpa=45&amp;vtp=1&amp;bbb=1"/>
          <p:cNvSpPr/>
          <p:nvPr/>
        </p:nvSpPr>
        <p:spPr>
          <a:xfrm>
            <a:off x="3164364" y="5378580"/>
            <a:ext cx="1266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56c22fdf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956c22fdf?vcp=1&amp;pid=b6fb1a7d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重点7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辨析take、bring、carry与get</a:t>
            </a:r>
            <a:endParaRPr lang="en-US" altLang="zh-CN" sz="2800" b="1" dirty="0"/>
          </a:p>
        </p:txBody>
      </p:sp>
      <p:graphicFrame>
        <p:nvGraphicFramePr>
          <p:cNvPr id="25" name="P_5_BD#b91874408?colgroup=3,32&amp;vcp=1&amp;pid=956c22fdf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46536" cy="2450211"/>
        </p:xfrm>
        <a:graphic>
          <a:graphicData uri="http://schemas.openxmlformats.org/drawingml/2006/table">
            <a:tbl>
              <a:tblPr/>
              <a:tblGrid>
                <a:gridCol w="1243584"/>
                <a:gridCol w="990295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意为“拿（走）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取（走）”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表示把某物/人从说话处带到别处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意为“带来”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表示把某物/人从别处带到说话处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与take表示的方向相反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意为“携带”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不强调方向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但有负重之意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意为“去取”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强调动作的往返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91874408?vcp=1&amp;pid=956c22fdf&amp;color=0,0,0&amp;vtp=1&amp;bt=1&amp;bbb=1"/>
          <p:cNvSpPr/>
          <p:nvPr/>
        </p:nvSpPr>
        <p:spPr>
          <a:xfrm>
            <a:off x="502920" y="1178022"/>
            <a:ext cx="11183112" cy="4938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take短语归纳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收回；退回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down写下；取下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in收留;上当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脱下;起飞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over接管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up开始从事；占据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拍照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去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endParaRPr lang="en-US" altLang="zh-CN" sz="24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1300f3a6?vcp=1&amp;pid=956c22fd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1300f3a6?vcp=1&amp;pid=956c22fdf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graphicFrame>
        <p:nvGraphicFramePr>
          <p:cNvPr id="27" name="QM_6_BD.94_1#3fcd1e1d6?colgroup=36&amp;vcp=1&amp;pid=b1300f3a6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95_1#f27cdc114?vcp=1&amp;pid=3fcd1e1d6&amp;color=0,0,0&amp;vtp=1&amp;bbb=1&amp;hb=1"/>
          <p:cNvSpPr/>
          <p:nvPr/>
        </p:nvSpPr>
        <p:spPr>
          <a:xfrm>
            <a:off x="502920" y="20701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camera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umbrella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schoolbag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playground,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</a:t>
            </a:r>
            <a:endParaRPr lang="en-US" altLang="zh-CN" sz="2400" dirty="0"/>
          </a:p>
        </p:txBody>
      </p:sp>
      <p:sp>
        <p:nvSpPr>
          <p:cNvPr id="6" name="QB_7_AN.96_1#f27cdc114.blank?vcp=1&amp;pid=3fcd1e1d6&amp;color=0,0,0&amp;vpa=46&amp;vtp=1&amp;bbb=1"/>
          <p:cNvSpPr/>
          <p:nvPr/>
        </p:nvSpPr>
        <p:spPr>
          <a:xfrm>
            <a:off x="2726214" y="2029460"/>
            <a:ext cx="931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endParaRPr lang="en-US" altLang="zh-CN" sz="2400" dirty="0"/>
          </a:p>
        </p:txBody>
      </p:sp>
      <p:sp>
        <p:nvSpPr>
          <p:cNvPr id="8" name="QB_7_AN.98_1#f27cdc114.blank?vcp=1&amp;pid=3fcd1e1d6&amp;color=0,0,0&amp;vpa=47&amp;vtp=1&amp;bbb=1"/>
          <p:cNvSpPr/>
          <p:nvPr/>
        </p:nvSpPr>
        <p:spPr>
          <a:xfrm>
            <a:off x="6759290" y="3147060"/>
            <a:ext cx="9302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endParaRPr lang="en-US" altLang="zh-CN" sz="2400" dirty="0"/>
          </a:p>
        </p:txBody>
      </p:sp>
      <p:sp>
        <p:nvSpPr>
          <p:cNvPr id="10" name="QB_7_AN.100_1#f27cdc114.blank?vcp=1&amp;pid=3fcd1e1d6&amp;color=0,0,0&amp;vpa=48&amp;vtp=1&amp;bbb=1"/>
          <p:cNvSpPr/>
          <p:nvPr/>
        </p:nvSpPr>
        <p:spPr>
          <a:xfrm>
            <a:off x="3185001" y="3718560"/>
            <a:ext cx="853059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endParaRPr lang="en-US" altLang="zh-CN" sz="2400" dirty="0"/>
          </a:p>
        </p:txBody>
      </p:sp>
      <p:sp>
        <p:nvSpPr>
          <p:cNvPr id="12" name="QB_7_AN.102_1#f27cdc114.blank?vcp=1&amp;pid=3fcd1e1d6&amp;color=0,0,0&amp;vpa=49&amp;vtp=1&amp;bbb=1"/>
          <p:cNvSpPr/>
          <p:nvPr/>
        </p:nvSpPr>
        <p:spPr>
          <a:xfrm>
            <a:off x="10433527" y="4264660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M_6_BD.103_1#6d5f6d4a2?colgroup=36&amp;vcp=1&amp;pid=b1300f3a6&amp;color=0,0,0&amp;vtp=1&amp;bt=1&amp;bbb=1"/>
          <p:cNvGraphicFramePr>
            <a:graphicFrameLocks noGrp="1"/>
          </p:cNvGraphicFramePr>
          <p:nvPr/>
        </p:nvGraphicFramePr>
        <p:xfrm>
          <a:off x="502920" y="2283082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BD.104_1#c8eae4fda?vcp=1&amp;pid=6d5f6d4a2&amp;color=0,0,0&amp;vtp=1&amp;bbb=1&amp;hb=1"/>
          <p:cNvSpPr/>
          <p:nvPr/>
        </p:nvSpPr>
        <p:spPr>
          <a:xfrm>
            <a:off x="502920" y="29109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need?They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snowing.</a:t>
            </a:r>
            <a:endParaRPr lang="en-US" altLang="zh-CN" sz="2400" dirty="0"/>
          </a:p>
        </p:txBody>
      </p:sp>
      <p:sp>
        <p:nvSpPr>
          <p:cNvPr id="4" name="QB_7_AN.105_1#c8eae4fda.blank?vcp=1&amp;pid=6d5f6d4a2&amp;color=0,0,0&amp;vpa=50&amp;vtp=1&amp;bbb=1"/>
          <p:cNvSpPr/>
          <p:nvPr/>
        </p:nvSpPr>
        <p:spPr>
          <a:xfrm>
            <a:off x="10095388" y="2870330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6" name="QB_7_AN.107_1#c8eae4fda.blank?vcp=1&amp;pid=6d5f6d4a2&amp;color=0,0,0&amp;vpa=51&amp;vtp=1&amp;bbb=1"/>
          <p:cNvSpPr/>
          <p:nvPr/>
        </p:nvSpPr>
        <p:spPr>
          <a:xfrm>
            <a:off x="2589689" y="4000630"/>
            <a:ext cx="933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endParaRPr lang="en-US" altLang="zh-CN" sz="2400" dirty="0"/>
          </a:p>
        </p:txBody>
      </p:sp>
      <p:sp>
        <p:nvSpPr>
          <p:cNvPr id="8" name="QB_7_AN.109_1#c8eae4fda.blank?vcp=1&amp;pid=6d5f6d4a2&amp;color=0,0,0&amp;vpa=52&amp;vtp=1&amp;bbb=1"/>
          <p:cNvSpPr/>
          <p:nvPr/>
        </p:nvSpPr>
        <p:spPr>
          <a:xfrm>
            <a:off x="3788251" y="4537840"/>
            <a:ext cx="576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4f864903?vcp=1&amp;pid=b6fb1a7d8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29" name="QB_5_BD.110_1#ffdcf2546?colgroup=2,10,21&amp;vcp=1&amp;pid=84f864903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351909"/>
        </p:xfrm>
        <a:graphic>
          <a:graphicData uri="http://schemas.openxmlformats.org/drawingml/2006/table">
            <a:tbl>
              <a:tblPr/>
              <a:tblGrid>
                <a:gridCol w="1014984"/>
                <a:gridCol w="3282696"/>
                <a:gridCol w="6848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lesson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一节课（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.教训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经验（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1.Study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lesson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achieve.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lessons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走（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.进行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进展（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.消失（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3.Has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headache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yet?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.Did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smoothly?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111_1#ffdcf2546.blank?vcp=1&amp;pid=84f864903&amp;color=0,0,0&amp;vpa=53&amp;vtp=1"/>
          <p:cNvSpPr/>
          <p:nvPr/>
        </p:nvSpPr>
        <p:spPr>
          <a:xfrm>
            <a:off x="10388367" y="240525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112_1#ffdcf2546.blank?vcp=1&amp;pid=84f864903&amp;color=0,0,0&amp;vpa=54&amp;vtp=1"/>
          <p:cNvSpPr/>
          <p:nvPr/>
        </p:nvSpPr>
        <p:spPr>
          <a:xfrm>
            <a:off x="6264043" y="334962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113_1#ffdcf2546.blank?vcp=1&amp;pid=84f864903&amp;color=0,0,0&amp;vpa=55&amp;vtp=1"/>
          <p:cNvSpPr/>
          <p:nvPr/>
        </p:nvSpPr>
        <p:spPr>
          <a:xfrm>
            <a:off x="8970731" y="3862832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B_5_AN.114_1#ffdcf2546.blank?vcp=1&amp;pid=84f864903&amp;color=0,0,0&amp;vpa=56&amp;vtp=1"/>
          <p:cNvSpPr/>
          <p:nvPr/>
        </p:nvSpPr>
        <p:spPr>
          <a:xfrm>
            <a:off x="5959243" y="4828032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5_AN.115_1#ffdcf2546.blank?vcp=1&amp;pid=84f864903&amp;color=0,0,0&amp;vpa=57&amp;vtp=1"/>
          <p:cNvSpPr/>
          <p:nvPr/>
        </p:nvSpPr>
        <p:spPr>
          <a:xfrm>
            <a:off x="8881831" y="5289804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QB_5_BD.116_1#ffdcf2546?colgroup=2,10,21&amp;vcp=1&amp;pid=84f864903&amp;color=0,0,0&amp;mp=1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46536" cy="5002975"/>
        </p:xfrm>
        <a:graphic>
          <a:graphicData uri="http://schemas.openxmlformats.org/drawingml/2006/table">
            <a:tbl>
              <a:tblPr/>
              <a:tblGrid>
                <a:gridCol w="1014984"/>
                <a:gridCol w="3282696"/>
                <a:gridCol w="6848856"/>
              </a:tblGrid>
              <a:tr h="4496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10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A.商店（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.储存（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account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账户）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Della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searched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Jim.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23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A.空闲的（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.免费的（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.自由的（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8.We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enjoy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festival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streets.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.Now,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50%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adults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computers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wheels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scissors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haircuts.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117_1#ffdcf2546.blank?vcp=1&amp;pid=84f864903&amp;color=0,0,0&amp;mp=1&amp;vpa=58&amp;vtp=1"/>
          <p:cNvSpPr/>
          <p:nvPr/>
        </p:nvSpPr>
        <p:spPr>
          <a:xfrm>
            <a:off x="7089542" y="2343722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118_1#ffdcf2546.blank?vcp=1&amp;pid=84f864903&amp;color=0,0,0&amp;mp=1&amp;vpa=59&amp;vtp=1"/>
          <p:cNvSpPr/>
          <p:nvPr/>
        </p:nvSpPr>
        <p:spPr>
          <a:xfrm>
            <a:off x="7702317" y="3236278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B_5_AN.119_1#ffdcf2546.blank?vcp=1&amp;pid=84f864903&amp;color=0,0,0&amp;mp=1&amp;vpa=60&amp;vtp=1"/>
          <p:cNvSpPr/>
          <p:nvPr/>
        </p:nvSpPr>
        <p:spPr>
          <a:xfrm>
            <a:off x="5705243" y="4163188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120_1#ffdcf2546.blank?vcp=1&amp;pid=84f864903&amp;color=0,0,0&amp;mp=1&amp;vpa=61&amp;vtp=1"/>
          <p:cNvSpPr/>
          <p:nvPr/>
        </p:nvSpPr>
        <p:spPr>
          <a:xfrm>
            <a:off x="9989970" y="5077588"/>
            <a:ext cx="441325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5_AN.121_1#ffdcf2546.blank?vcp=1&amp;pid=84f864903&amp;color=0,0,0&amp;mp=1&amp;vpa=62&amp;vtp=1"/>
          <p:cNvSpPr/>
          <p:nvPr/>
        </p:nvSpPr>
        <p:spPr>
          <a:xfrm>
            <a:off x="10854332" y="5970143"/>
            <a:ext cx="423863" cy="40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2" name="QB_5_BD.116_1#ffdcf2546?colgroup=2,10,21&amp;vcp=1&amp;pid=84f864903&amp;color=0,0,0&amp;mp=1&amp;vtp=1&amp;bt=1&amp;bbb=1"/>
          <p:cNvSpPr txBox="1"/>
          <p:nvPr/>
        </p:nvSpPr>
        <p:spPr>
          <a:xfrm>
            <a:off x="11033903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QB_5_BD.122_1#ffdcf2546?colgroup=2,10,21&amp;vcp=1&amp;pid=84f864903&amp;color=0,0,0&amp;mp=1&amp;vtp=1&amp;bt=1&amp;bbb=1&amp;hb=1"/>
          <p:cNvGraphicFramePr>
            <a:graphicFrameLocks noGrp="1"/>
          </p:cNvGraphicFramePr>
          <p:nvPr/>
        </p:nvGraphicFramePr>
        <p:xfrm>
          <a:off x="502920" y="3031048"/>
          <a:ext cx="11146536" cy="1854200"/>
        </p:xfrm>
        <a:graphic>
          <a:graphicData uri="http://schemas.openxmlformats.org/drawingml/2006/table">
            <a:tbl>
              <a:tblPr/>
              <a:tblGrid>
                <a:gridCol w="1014984"/>
                <a:gridCol w="3282696"/>
                <a:gridCol w="6848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75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class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A.班级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课（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.种类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等级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阶级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11.Europe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system.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.We're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math.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123_1#ffdcf2546.blank?vcp=1&amp;pid=84f864903&amp;color=0,0,0&amp;mp=1&amp;vpa=63&amp;vtp=1"/>
          <p:cNvSpPr/>
          <p:nvPr/>
        </p:nvSpPr>
        <p:spPr>
          <a:xfrm>
            <a:off x="10131004" y="3720277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5_AN.124_1#ffdcf2546.blank?vcp=1&amp;pid=84f864903&amp;color=0,0,0&amp;mp=1&amp;vpa=64&amp;vtp=1"/>
          <p:cNvSpPr/>
          <p:nvPr/>
        </p:nvSpPr>
        <p:spPr>
          <a:xfrm>
            <a:off x="9719459" y="4182049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2" name="QB_5_BD.122_1#ffdcf2546?colgroup=2,10,21&amp;vcp=1&amp;pid=84f864903&amp;color=0,0,0&amp;mp=1&amp;vtp=1&amp;bt=1&amp;bbb=1"/>
          <p:cNvSpPr txBox="1"/>
          <p:nvPr/>
        </p:nvSpPr>
        <p:spPr>
          <a:xfrm>
            <a:off x="11033903" y="241459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B_5_BD.122_1#ffdcf2546?colgroup=2,10,21&amp;vcp=1&amp;pid=84f864903&amp;color=0,0,0&amp;mp=1&amp;vtp=1&amp;bt=1&amp;bbb=1&amp;hb=1"/>
          <p:cNvGraphicFramePr>
            <a:graphicFrameLocks noGrp="1"/>
          </p:cNvGraphicFramePr>
          <p:nvPr/>
        </p:nvGraphicFramePr>
        <p:xfrm>
          <a:off x="502920" y="1825144"/>
          <a:ext cx="11146536" cy="4267200"/>
        </p:xfrm>
        <a:graphic>
          <a:graphicData uri="http://schemas.openxmlformats.org/drawingml/2006/table">
            <a:tbl>
              <a:tblPr/>
              <a:tblGrid>
                <a:gridCol w="1014984"/>
                <a:gridCol w="3282696"/>
                <a:gridCol w="68488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7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A.右边的（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.正确的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真正的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.权利（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.正好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恰好（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13.I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decision.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believed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strict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punish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students.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dodo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unusual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dodo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yard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!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road.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BD.122_1#ffdcf2546?colgroup=2,10,21&amp;vcp=1&amp;pid=84f864903&amp;color=0,0,0&amp;mp=1&amp;vtp=1&amp;bt=1&amp;bbb=1&amp;hb=1"/>
          <p:cNvSpPr txBox="1"/>
          <p:nvPr/>
        </p:nvSpPr>
        <p:spPr>
          <a:xfrm>
            <a:off x="9109456" y="1212574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sp>
        <p:nvSpPr>
          <p:cNvPr id="4" name="QB_5_AN.125_1#ffdcf2546.blank?vcp=1&amp;pid=84f864903&amp;color=0,0,0&amp;mp=1&amp;vpa=65&amp;vtp=1"/>
          <p:cNvSpPr/>
          <p:nvPr/>
        </p:nvSpPr>
        <p:spPr>
          <a:xfrm>
            <a:off x="10005781" y="227053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126_1#ffdcf2546.blank?vcp=1&amp;pid=84f864903&amp;color=0,0,0&amp;mp=1&amp;vpa=66&amp;vtp=1"/>
          <p:cNvSpPr/>
          <p:nvPr/>
        </p:nvSpPr>
        <p:spPr>
          <a:xfrm>
            <a:off x="6449781" y="371833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B_5_AN.127_1#ffdcf2546.blank?vcp=1&amp;pid=84f864903&amp;color=0,0,0&amp;mp=1&amp;vpa=67&amp;vtp=1"/>
          <p:cNvSpPr/>
          <p:nvPr/>
        </p:nvSpPr>
        <p:spPr>
          <a:xfrm>
            <a:off x="6187843" y="5166133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B_5_AN.128_1#ffdcf2546.blank?vcp=1&amp;pid=84f864903&amp;color=0,0,0&amp;mp=1&amp;vpa=68&amp;vtp=1"/>
          <p:cNvSpPr/>
          <p:nvPr/>
        </p:nvSpPr>
        <p:spPr>
          <a:xfrm>
            <a:off x="9994667" y="562790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865c52b7?vcp=1&amp;pid=84f864903&amp;color=0,0,0&amp;vtp=1&amp;bt=1&amp;bbb=1"/>
          <p:cNvSpPr/>
          <p:nvPr/>
        </p:nvSpPr>
        <p:spPr>
          <a:xfrm>
            <a:off x="502920" y="28586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3227705" algn="l"/>
                <a:tab pos="658304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400"/>
              </a:lnSpc>
              <a:tabLst>
                <a:tab pos="3227705" algn="l"/>
                <a:tab pos="65830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连词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P122）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一般疑问句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P115）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可数名词和不可数名词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（P64）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3227705" algn="l"/>
                <a:tab pos="658304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名词所有格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P65）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特殊疑问句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P115）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基数词和序数词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（P97）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e735b52e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七年级（上）Units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5—9</a:t>
            </a:r>
            <a:endParaRPr lang="en-US" altLang="zh-CN" sz="4800" dirty="0"/>
          </a:p>
        </p:txBody>
      </p:sp>
      <p:pic>
        <p:nvPicPr>
          <p:cNvPr id="3" name="C_2#be735b52e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6fb1a7d8?vcp=1&amp;pid=be735b52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296625d59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296625d59?vcp=1&amp;pid=b6fb1a7d8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play的用法</a:t>
            </a:r>
            <a:endParaRPr lang="en-US" altLang="zh-CN" sz="2800" dirty="0"/>
          </a:p>
        </p:txBody>
      </p:sp>
      <p:pic>
        <p:nvPicPr>
          <p:cNvPr id="5" name="P_5_BD#f94259f64?htil=1&amp;vcp=1&amp;pid=296625d5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0755" y="1025525"/>
            <a:ext cx="4504690" cy="540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f94259f64?htil=1&amp;vcp=1&amp;pid=296625d59&amp;color=0,0,0&amp;vtp=1&amp;bbb=1&amp;hb=1"/>
          <p:cNvSpPr/>
          <p:nvPr/>
        </p:nvSpPr>
        <p:spPr>
          <a:xfrm>
            <a:off x="502920" y="1816100"/>
            <a:ext cx="7077456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一群孩子在街上玩球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guitar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baseball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虽然你父母想让你弹吉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但我父母希望我能打棒球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管子的形状起重要的作用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bb52e5db?vcp=1&amp;pid=296625d5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bb52e5db?vcp=1&amp;pid=296625d5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dirty="0"/>
          </a:p>
        </p:txBody>
      </p:sp>
      <p:sp>
        <p:nvSpPr>
          <p:cNvPr id="4" name="QB_6_BD.1_1#b7d7200fc?vcp=1&amp;pid=1bb52e5db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（save）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endParaRPr lang="en-US" altLang="zh-CN" sz="2400" dirty="0"/>
          </a:p>
        </p:txBody>
      </p:sp>
      <p:sp>
        <p:nvSpPr>
          <p:cNvPr id="5" name="QB_6_AN.2_1#b7d7200fc.blank?vcp=1&amp;pid=1bb52e5db&amp;color=0,0,0&amp;vpa=1&amp;vtp=1&amp;bbb=1"/>
          <p:cNvSpPr/>
          <p:nvPr/>
        </p:nvSpPr>
        <p:spPr>
          <a:xfrm>
            <a:off x="4744497" y="1280160"/>
            <a:ext cx="8985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plays</a:t>
            </a:r>
            <a:endParaRPr lang="en-US" altLang="zh-CN" sz="2400" dirty="0"/>
          </a:p>
        </p:txBody>
      </p:sp>
      <p:sp>
        <p:nvSpPr>
          <p:cNvPr id="7" name="QB_6_AN.4_1#b7d7200fc.blank?vcp=1&amp;pid=1bb52e5db&amp;color=0,0,0&amp;vpa=2&amp;vtp=1&amp;bbb=1"/>
          <p:cNvSpPr/>
          <p:nvPr/>
        </p:nvSpPr>
        <p:spPr>
          <a:xfrm>
            <a:off x="3688239" y="1838960"/>
            <a:ext cx="1049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</a:t>
            </a:r>
            <a:endParaRPr lang="en-US" altLang="zh-CN" sz="2400" dirty="0"/>
          </a:p>
        </p:txBody>
      </p:sp>
      <p:sp>
        <p:nvSpPr>
          <p:cNvPr id="9" name="QB_6_AN.6_1#b7d7200fc.blank?vcp=1&amp;pid=1bb52e5db&amp;color=0,0,0&amp;vpa=3&amp;vtp=1&amp;bbb=1"/>
          <p:cNvSpPr/>
          <p:nvPr/>
        </p:nvSpPr>
        <p:spPr>
          <a:xfrm>
            <a:off x="760888" y="2397760"/>
            <a:ext cx="2326259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Playing/To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endParaRPr lang="en-US" altLang="zh-CN" sz="2400" dirty="0"/>
          </a:p>
        </p:txBody>
      </p:sp>
      <p:sp>
        <p:nvSpPr>
          <p:cNvPr id="11" name="QB_6_AN.8_1#b7d7200fc.blank?vcp=1&amp;pid=1bb52e5db&amp;color=0,0,0&amp;vpa=4&amp;vtp=1&amp;bbb=1"/>
          <p:cNvSpPr/>
          <p:nvPr/>
        </p:nvSpPr>
        <p:spPr>
          <a:xfrm>
            <a:off x="4596289" y="29565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13" name="QB_6_AN.10_1#b7d7200fc.blank?vcp=1&amp;pid=1bb52e5db&amp;color=0,0,0&amp;vpa=5&amp;vtp=1&amp;bbb=1"/>
          <p:cNvSpPr/>
          <p:nvPr/>
        </p:nvSpPr>
        <p:spPr>
          <a:xfrm>
            <a:off x="4466114" y="35153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15" name="QB_6_AN.12_1#b7d7200fc.blank?vcp=1&amp;pid=1bb52e5db&amp;color=0,0,0&amp;vpa=6&amp;vtp=1&amp;bbb=1"/>
          <p:cNvSpPr/>
          <p:nvPr/>
        </p:nvSpPr>
        <p:spPr>
          <a:xfrm>
            <a:off x="4972526" y="4611370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9af88fb7e?sp=1&amp;vcp=1&amp;pid=1bb52e5db&amp;color=0,0,0&amp;vtp=1&amp;bt=1&amp;bbb=1"/>
          <p:cNvSpPr/>
          <p:nvPr/>
        </p:nvSpPr>
        <p:spPr>
          <a:xfrm>
            <a:off x="502920" y="231603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one-to-one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game.（盲填）</a:t>
            </a:r>
            <a:endParaRPr lang="en-US" altLang="zh-CN" sz="2400" dirty="0"/>
          </a:p>
        </p:txBody>
      </p:sp>
      <p:sp>
        <p:nvSpPr>
          <p:cNvPr id="3" name="QB_6_AN.14_1#9af88fb7e.blank?vcp=1&amp;pid=1bb52e5db&amp;color=0,0,0&amp;vpa=7&amp;vtp=1"/>
          <p:cNvSpPr/>
          <p:nvPr/>
        </p:nvSpPr>
        <p:spPr>
          <a:xfrm>
            <a:off x="4334351" y="2825309"/>
            <a:ext cx="304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endParaRPr lang="en-US" altLang="zh-CN" sz="2400" dirty="0"/>
          </a:p>
        </p:txBody>
      </p:sp>
      <p:sp>
        <p:nvSpPr>
          <p:cNvPr id="4" name="QB_6_BD.15_1#5782249b2?vcp=1&amp;pid=1bb52e5db&amp;color=0,0,0&amp;vtp=1&amp;bbb=1"/>
          <p:cNvSpPr/>
          <p:nvPr/>
        </p:nvSpPr>
        <p:spPr>
          <a:xfrm>
            <a:off x="502920" y="3412682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violin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life.（盲填）</a:t>
            </a:r>
            <a:endParaRPr lang="en-US" altLang="zh-CN" sz="2400" dirty="0"/>
          </a:p>
        </p:txBody>
      </p:sp>
      <p:sp>
        <p:nvSpPr>
          <p:cNvPr id="5" name="QB_6_AN.16_1#5782249b2.blank?vcp=1&amp;pid=1bb52e5db&amp;color=0,0,0&amp;vpa=8&amp;vtp=1&amp;bbb=1"/>
          <p:cNvSpPr/>
          <p:nvPr/>
        </p:nvSpPr>
        <p:spPr>
          <a:xfrm>
            <a:off x="3758089" y="3384742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7" name="QB_6_AN.18_1#5782249b2.blank?vcp=1&amp;pid=1bb52e5db&amp;color=0,0,0&amp;vpa=9&amp;vtp=1&amp;bbb=1"/>
          <p:cNvSpPr/>
          <p:nvPr/>
        </p:nvSpPr>
        <p:spPr>
          <a:xfrm>
            <a:off x="4810601" y="3943543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9" name="QB_6_AN.20_1#5782249b2.blank?vcp=1&amp;pid=1bb52e5db&amp;color=0,0,0&amp;vpa=10&amp;vtp=1&amp;bbb=1"/>
          <p:cNvSpPr/>
          <p:nvPr/>
        </p:nvSpPr>
        <p:spPr>
          <a:xfrm>
            <a:off x="3407251" y="4480753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67bea7bc?vcp=1&amp;pid=b6fb1a7d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67bea7bc?vcp=1&amp;pid=b6fb1a7d8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0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sound的用法</a:t>
            </a:r>
            <a:endParaRPr lang="en-US" altLang="zh-CN" sz="2800" dirty="0"/>
          </a:p>
        </p:txBody>
      </p:sp>
      <p:sp>
        <p:nvSpPr>
          <p:cNvPr id="4" name="P_5#66894bbf0?vcp=1&amp;pid=d67bea7bc&amp;color=0,0,0&amp;vtp=1&amp;bbb=1"/>
          <p:cNvSpPr/>
          <p:nvPr/>
        </p:nvSpPr>
        <p:spPr>
          <a:xfrm>
            <a:off x="502920" y="13081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sound作连系动词时无被动语态，后接形容词作表语</a:t>
            </a:r>
            <a:endParaRPr lang="en-US" altLang="zh-CN" sz="2400" dirty="0"/>
          </a:p>
        </p:txBody>
      </p:sp>
      <p:pic>
        <p:nvPicPr>
          <p:cNvPr id="5" name="P_5_BD#66894bbf0?vcp=1&amp;pid=d67bea7b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1918970"/>
            <a:ext cx="5358384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66894bbf0?vcp=1&amp;pid=d67bea7bc&amp;color=0,0,0&amp;vtp=1&amp;bbb=1"/>
          <p:cNvSpPr/>
          <p:nvPr/>
        </p:nvSpPr>
        <p:spPr>
          <a:xfrm>
            <a:off x="502920" y="321437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这首曲子听起来很优美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她的歌声让我难过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6894bbf0?vcp=1&amp;pid=d67bea7bc&amp;color=0,0,0&amp;mp=1&amp;vtp=1&amp;bt=1&amp;bbb=1"/>
          <p:cNvSpPr/>
          <p:nvPr/>
        </p:nvSpPr>
        <p:spPr>
          <a:xfrm>
            <a:off x="502920" y="212229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“感官动词”归纳</a:t>
            </a:r>
            <a:endParaRPr lang="en-US" altLang="zh-CN" sz="2400" dirty="0"/>
          </a:p>
        </p:txBody>
      </p:sp>
      <p:graphicFrame>
        <p:nvGraphicFramePr>
          <p:cNvPr id="10" name="P_5_BD#66894bbf0?colgroup=11,11,11&amp;vcp=1&amp;pid=d67bea7bc&amp;color=0,0,0&amp;mp=1&amp;vtp=1&amp;bbb=1"/>
          <p:cNvGraphicFramePr>
            <a:graphicFrameLocks noGrp="1"/>
          </p:cNvGraphicFramePr>
          <p:nvPr/>
        </p:nvGraphicFramePr>
        <p:xfrm>
          <a:off x="502920" y="2726057"/>
          <a:ext cx="11155680" cy="2466215"/>
        </p:xfrm>
        <a:graphic>
          <a:graphicData uri="http://schemas.openxmlformats.org/drawingml/2006/table">
            <a:tbl>
              <a:tblPr/>
              <a:tblGrid>
                <a:gridCol w="3803904"/>
                <a:gridCol w="3675888"/>
                <a:gridCol w="3675888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看上去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常用来指外表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smell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气味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常用来指气味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感觉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摸起来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常用来指感觉或触感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taste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的味道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常用来指味道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7558</Words>
  <Application>WPS 演示</Application>
  <PresentationFormat>宽屏</PresentationFormat>
  <Paragraphs>521</Paragraphs>
  <Slides>33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2024-10-12T11:37:00Z</dcterms:created>
  <dcterms:modified xsi:type="dcterms:W3CDTF">2024-10-14T08:59:42Z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A7F7D2A4EABC40B4AFEBB9A968FECB84_12</vt:lpwstr>
  </property>
  <property fmtid="{D5CDD505-2E9C-101B-9397-08002B2CF9AE}" pid="3" name="KSOProductBuildVer">
    <vt:lpwstr>2052-12.1.0.18276</vt:lpwstr>
  </property>
</Properties>
</file>